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1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3D85AE-4D30-4C6E-AAF9-079D0D881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9862DBB-61E5-4A6D-8476-234AE28289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BBC5933-6C58-41BD-8EEC-EB8EAB030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8704-62EA-4F9A-9B88-A37FDC176352}" type="datetimeFigureOut">
              <a:rPr lang="hr-HR" smtClean="0"/>
              <a:t>28.3.2021.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ACB17F5-A54B-4C7A-8273-8618649AF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CE63203-A2B5-4634-9EDB-B55290768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55A3-3C06-4938-92AA-9A960540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379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62E0AC-D201-4C3F-BD60-5C34DEDD2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BCF610C-5A41-4573-AC39-ACD5BB0C9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DB3C54E-5F8A-4246-AE08-927A0925D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8704-62EA-4F9A-9B88-A37FDC176352}" type="datetimeFigureOut">
              <a:rPr lang="hr-HR" smtClean="0"/>
              <a:t>28.3.2021.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8E597F7-AE3D-457B-A8F8-EF287EBAD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AB0F6D7-ACAF-4100-8A1F-84AFA70C5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55A3-3C06-4938-92AA-9A960540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31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ACDBC2BF-972C-4B4B-850C-C222F75FEC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63CDDF1-FC3D-4AC1-B438-5C0188C69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F8B8539-1B6D-4F37-9EDE-19CCE749B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8704-62EA-4F9A-9B88-A37FDC176352}" type="datetimeFigureOut">
              <a:rPr lang="hr-HR" smtClean="0"/>
              <a:t>28.3.2021.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39E05A8-9C49-4809-840C-34281C9F1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EEACE6E-4943-48D1-BF33-51094B937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55A3-3C06-4938-92AA-9A960540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462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AA7D67-DC43-4B44-BE32-4E0603FB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DEC2B2B-EB51-40A1-B8D6-9867945D4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C6E96D8-E19A-4069-B343-271E05FE0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8704-62EA-4F9A-9B88-A37FDC176352}" type="datetimeFigureOut">
              <a:rPr lang="hr-HR" smtClean="0"/>
              <a:t>28.3.2021.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7B3E449-DF1C-4CD3-9D31-3129AB41D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FCDE9DA-EAC0-49DD-9E5C-319A10FCC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55A3-3C06-4938-92AA-9A960540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158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031414-0FC3-4369-986F-D82C48C3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C3E66AE-9503-4173-8CD6-97E227972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5E30D7A-1640-4917-B38A-D0ABF6BD5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8704-62EA-4F9A-9B88-A37FDC176352}" type="datetimeFigureOut">
              <a:rPr lang="hr-HR" smtClean="0"/>
              <a:t>28.3.2021.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15B6B5E-2CD0-434C-9051-0E759B4A3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D7091CD-466E-4972-ADCF-CD4871867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55A3-3C06-4938-92AA-9A960540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3635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15105B-A12F-4B24-B023-99CDCA3AF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82BF8FD-E9C7-4C73-8DB1-25D64638FB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FA4018F-2666-4B47-920F-8D375868D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D084260-D27A-4C53-8D7C-F30D10290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8704-62EA-4F9A-9B88-A37FDC176352}" type="datetimeFigureOut">
              <a:rPr lang="hr-HR" smtClean="0"/>
              <a:t>28.3.2021.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3CA2E5A-8E9F-4504-821F-4EB99DFAA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2DA2924-2EF8-4709-8741-FADD0F30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55A3-3C06-4938-92AA-9A960540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561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BDC1F1-5596-4B5D-A006-A7C4FFAF0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BE2FC8D-B6EB-4DC4-927C-DE41DD14A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5767262-463C-404C-B35F-6FAB6333F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A664F7D9-0E28-4C93-B604-4082334C1D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A105A6B3-C4E8-43E6-95D8-DBE8C622C3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8966DBB2-FC42-47E8-9EFB-5962B6F48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8704-62EA-4F9A-9B88-A37FDC176352}" type="datetimeFigureOut">
              <a:rPr lang="hr-HR" smtClean="0"/>
              <a:t>28.3.2021.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88FD2601-5C6E-4C71-845F-4471139AD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64991D53-7A90-4DE3-BA79-47EF5D26B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55A3-3C06-4938-92AA-9A960540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039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D4A10E-CDBE-4EAC-A11D-0B9A4EF6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12461E73-DF73-4150-B38F-899A8D7B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8704-62EA-4F9A-9B88-A37FDC176352}" type="datetimeFigureOut">
              <a:rPr lang="hr-HR" smtClean="0"/>
              <a:t>28.3.2021.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E86EFE6F-8876-47ED-B092-B751D48C2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23A2A3E4-1392-463B-865B-2F24A5C36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55A3-3C06-4938-92AA-9A960540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8304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6C2CF190-9089-4F1A-9277-51AC00543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8704-62EA-4F9A-9B88-A37FDC176352}" type="datetimeFigureOut">
              <a:rPr lang="hr-HR" smtClean="0"/>
              <a:t>28.3.2021.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21DC2CA6-7A0B-403B-BE60-A4A30DD1B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E0671DEB-B0F0-43C7-8ECD-030E6C36B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55A3-3C06-4938-92AA-9A960540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367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DCAC52-BFB0-4F37-A00E-32246EC45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A8AC9D-3718-46E6-BDA4-A1B19EF7B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24DF2E2-0CF5-40D8-82E8-0A576EBC6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DAE0351-4A04-49F3-ABBF-454CA0F79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8704-62EA-4F9A-9B88-A37FDC176352}" type="datetimeFigureOut">
              <a:rPr lang="hr-HR" smtClean="0"/>
              <a:t>28.3.2021.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7576249-164E-412F-BCB0-A6A67605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BCBE7F2-601C-4338-AEB7-F7DD1D67B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55A3-3C06-4938-92AA-9A960540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239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948CFD-9BB0-47A5-8360-F95D2928B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F2527620-B69C-4634-9DD9-61CDE3F218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A408202-EA37-4CF5-8ABC-636651095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7EEF717-097C-4EA2-9E10-1DDA9DC33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8704-62EA-4F9A-9B88-A37FDC176352}" type="datetimeFigureOut">
              <a:rPr lang="hr-HR" smtClean="0"/>
              <a:t>28.3.2021.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0DB5A44-17F2-4BE9-95E9-66E5338EA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8D95C63-82EC-42CF-A507-E657B96B7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55A3-3C06-4938-92AA-9A960540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867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12E2E43A-7704-4862-BA07-4808DDF44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BB5FE13-4A38-41ED-A680-AC5A947B6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1163308-36DE-4BE6-90A4-9426078FDC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98704-62EA-4F9A-9B88-A37FDC176352}" type="datetimeFigureOut">
              <a:rPr lang="hr-HR" smtClean="0"/>
              <a:t>28.3.2021.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A847D7C-BD48-43C7-94FC-FBF20C7711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D4BAC5B-06C5-48E0-933C-B33C1E048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955A3-3C06-4938-92AA-9A9605405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962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sfera.hr/dodatni-digitalni-sadrzaji/3e2d8e6d-1e48-40bf-939c-ab5500ee3dd8/assets/interactivity/kviz_a/index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AAAEC0-7576-4662-805C-0E55FBF39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025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0000"/>
                </a:solidFill>
                <a:latin typeface="Georgia" panose="02040502050405020303" pitchFamily="18" charset="0"/>
              </a:rPr>
              <a:t>RAVNO ZRCALO-ODBIJANJE SVJETLOSTI</a:t>
            </a:r>
            <a:br>
              <a:rPr lang="hr-HR" dirty="0"/>
            </a:b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CE8D6A6-0CBC-4BC1-9C7A-A78FEB2AFF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r-HR" sz="4800" dirty="0">
              <a:latin typeface="Bradley Hand ITC" panose="03070402050302030203" pitchFamily="66" charset="0"/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8C66AC3D-AD69-4C2D-A529-65BE3FF6CC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153" y="2992583"/>
            <a:ext cx="3557847" cy="3258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7A5A42D1-B900-4F0A-BF56-2866CDE51BC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2992583"/>
            <a:ext cx="3812771" cy="32585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ravokutnik 5">
            <a:extLst>
              <a:ext uri="{FF2B5EF4-FFF2-40B4-BE49-F238E27FC236}">
                <a16:creationId xmlns:a16="http://schemas.microsoft.com/office/drawing/2014/main" id="{4D4027AD-8750-4006-BE77-64246FC7D6E7}"/>
              </a:ext>
            </a:extLst>
          </p:cNvPr>
          <p:cNvSpPr/>
          <p:nvPr/>
        </p:nvSpPr>
        <p:spPr>
          <a:xfrm>
            <a:off x="1524000" y="1928943"/>
            <a:ext cx="9631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11218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74DCA4-7048-4ECF-8545-53B540E419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VRSTE ZRCALA:</a:t>
            </a:r>
            <a:br>
              <a:rPr lang="hr-HR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dirty="0"/>
              <a:t>a) </a:t>
            </a:r>
            <a:r>
              <a:rPr lang="hr-HR" dirty="0">
                <a:solidFill>
                  <a:srgbClr val="00B050"/>
                </a:solidFill>
              </a:rPr>
              <a:t>ravno zrcalo</a:t>
            </a:r>
            <a:br>
              <a:rPr lang="hr-HR" dirty="0"/>
            </a:br>
            <a:r>
              <a:rPr lang="hr-HR" dirty="0"/>
              <a:t>b)</a:t>
            </a:r>
            <a:r>
              <a:rPr lang="hr-HR" dirty="0">
                <a:solidFill>
                  <a:srgbClr val="C00000"/>
                </a:solidFill>
              </a:rPr>
              <a:t>zakrivljeno( sferno) zrcalo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2F8C579-0B48-49E3-B781-926CADC13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39" y="3965489"/>
            <a:ext cx="11177847" cy="1655762"/>
          </a:xfrm>
        </p:spPr>
        <p:txBody>
          <a:bodyPr>
            <a:normAutofit/>
          </a:bodyPr>
          <a:lstStyle/>
          <a:p>
            <a:pPr algn="l"/>
            <a:r>
              <a:rPr lang="hr-HR" sz="4800" b="1" dirty="0">
                <a:solidFill>
                  <a:schemeClr val="accent4">
                    <a:lumMod val="75000"/>
                  </a:schemeClr>
                </a:solidFill>
              </a:rPr>
              <a:t>Zrcalo</a:t>
            </a:r>
            <a:r>
              <a:rPr lang="hr-HR" sz="3200" dirty="0"/>
              <a:t>- </a:t>
            </a:r>
            <a:r>
              <a:rPr lang="hr-HR" altLang="sr-Latn-RS" sz="4000" b="1" dirty="0">
                <a:latin typeface="Simpson" pitchFamily="2" charset="0"/>
              </a:rPr>
              <a:t>dobro uglačana, dovoljno neprozirna ploha koja odbija svjetlost.</a:t>
            </a:r>
          </a:p>
          <a:p>
            <a:pPr algn="l"/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72636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9BF6C7-BD8C-4E87-A6E2-CFAD2B4983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868362"/>
            <a:ext cx="11405062" cy="2387600"/>
          </a:xfrm>
        </p:spPr>
        <p:txBody>
          <a:bodyPr>
            <a:noAutofit/>
          </a:bodyPr>
          <a:lstStyle/>
          <a:p>
            <a:pPr algn="l"/>
            <a:r>
              <a:rPr lang="hr-HR" sz="4400" dirty="0"/>
              <a:t>Kad svjetlosne zrake dođu do ravnog zrcala odbijaju se od njega pod istim kutom pod kojim su i došle na ravno zrcalo. </a:t>
            </a:r>
            <a:r>
              <a:rPr lang="hr-HR" sz="4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 je zakon odbijanja ili refleksije svjetlosti.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0C7FEE1-3735-4D50-A3A4-8A60C5CCE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" y="3602038"/>
            <a:ext cx="10485120" cy="1655762"/>
          </a:xfrm>
        </p:spPr>
        <p:txBody>
          <a:bodyPr>
            <a:noAutofit/>
          </a:bodyPr>
          <a:lstStyle/>
          <a:p>
            <a:pPr algn="l"/>
            <a:r>
              <a:rPr lang="hr-HR" sz="4000" dirty="0">
                <a:solidFill>
                  <a:srgbClr val="FF0000"/>
                </a:solidFill>
              </a:rPr>
              <a:t>Svjetlosne zrake </a:t>
            </a:r>
            <a:r>
              <a:rPr lang="hr-HR" sz="4000" dirty="0"/>
              <a:t>prikazujemo  kao pravce sa strelicom na vrhu. Strelica pokazuje smjer širenja svjetlosnih zraka. </a:t>
            </a:r>
          </a:p>
        </p:txBody>
      </p:sp>
    </p:spTree>
    <p:extLst>
      <p:ext uri="{BB962C8B-B14F-4D97-AF65-F5344CB8AC3E}">
        <p14:creationId xmlns:p14="http://schemas.microsoft.com/office/powerpoint/2010/main" val="3782484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avni poveznik 2">
            <a:extLst>
              <a:ext uri="{FF2B5EF4-FFF2-40B4-BE49-F238E27FC236}">
                <a16:creationId xmlns:a16="http://schemas.microsoft.com/office/drawing/2014/main" id="{5B2AD4E1-2488-4E9D-9D19-AEBC9F4A767F}"/>
              </a:ext>
            </a:extLst>
          </p:cNvPr>
          <p:cNvCxnSpPr/>
          <p:nvPr/>
        </p:nvCxnSpPr>
        <p:spPr>
          <a:xfrm>
            <a:off x="2519916" y="4167963"/>
            <a:ext cx="698559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ravokutnik 3">
            <a:extLst>
              <a:ext uri="{FF2B5EF4-FFF2-40B4-BE49-F238E27FC236}">
                <a16:creationId xmlns:a16="http://schemas.microsoft.com/office/drawing/2014/main" id="{2B22EFF1-E175-4297-B923-7E2D431AF911}"/>
              </a:ext>
            </a:extLst>
          </p:cNvPr>
          <p:cNvSpPr/>
          <p:nvPr/>
        </p:nvSpPr>
        <p:spPr>
          <a:xfrm>
            <a:off x="9002866" y="4498975"/>
            <a:ext cx="22413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000" dirty="0">
                <a:solidFill>
                  <a:srgbClr val="0070C0"/>
                </a:solidFill>
                <a:latin typeface="Bradley Hand ITC" panose="03070402050302030203" pitchFamily="66" charset="0"/>
              </a:rPr>
              <a:t>RAVNO ZRCALO</a:t>
            </a:r>
          </a:p>
        </p:txBody>
      </p:sp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B6594A25-F15E-4F66-BF04-A62163B5E79D}"/>
              </a:ext>
            </a:extLst>
          </p:cNvPr>
          <p:cNvCxnSpPr>
            <a:cxnSpLocks/>
          </p:cNvCxnSpPr>
          <p:nvPr/>
        </p:nvCxnSpPr>
        <p:spPr>
          <a:xfrm>
            <a:off x="6111948" y="979885"/>
            <a:ext cx="1" cy="3264196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avokutnik 7">
            <a:extLst>
              <a:ext uri="{FF2B5EF4-FFF2-40B4-BE49-F238E27FC236}">
                <a16:creationId xmlns:a16="http://schemas.microsoft.com/office/drawing/2014/main" id="{4569531E-95F2-4056-AF4C-C01D9850C8DB}"/>
              </a:ext>
            </a:extLst>
          </p:cNvPr>
          <p:cNvSpPr/>
          <p:nvPr/>
        </p:nvSpPr>
        <p:spPr>
          <a:xfrm>
            <a:off x="1302533" y="873273"/>
            <a:ext cx="31854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600" dirty="0">
                <a:solidFill>
                  <a:srgbClr val="C00000"/>
                </a:solidFill>
                <a:latin typeface="Bradley Hand ITC" panose="03070402050302030203" pitchFamily="66" charset="0"/>
              </a:rPr>
              <a:t>UPADNA SVJETLOSNA ZRAKA</a:t>
            </a:r>
            <a:endParaRPr lang="hr-HR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  <p:cxnSp>
        <p:nvCxnSpPr>
          <p:cNvPr id="10" name="Ravni poveznik sa strelicom 9">
            <a:extLst>
              <a:ext uri="{FF2B5EF4-FFF2-40B4-BE49-F238E27FC236}">
                <a16:creationId xmlns:a16="http://schemas.microsoft.com/office/drawing/2014/main" id="{4F21B2E9-7ED6-4AA3-B30F-18C3E58768D9}"/>
              </a:ext>
            </a:extLst>
          </p:cNvPr>
          <p:cNvCxnSpPr/>
          <p:nvPr/>
        </p:nvCxnSpPr>
        <p:spPr>
          <a:xfrm>
            <a:off x="3168502" y="1424763"/>
            <a:ext cx="2927498" cy="274320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avokutnik 10">
            <a:extLst>
              <a:ext uri="{FF2B5EF4-FFF2-40B4-BE49-F238E27FC236}">
                <a16:creationId xmlns:a16="http://schemas.microsoft.com/office/drawing/2014/main" id="{C908950B-AD64-4370-9E97-29CD703520E7}"/>
              </a:ext>
            </a:extLst>
          </p:cNvPr>
          <p:cNvSpPr/>
          <p:nvPr/>
        </p:nvSpPr>
        <p:spPr>
          <a:xfrm>
            <a:off x="4984657" y="694662"/>
            <a:ext cx="2350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rgbClr val="FF0000"/>
                </a:solidFill>
                <a:latin typeface="Freestyle Script" panose="030804020302050B0404" pitchFamily="66" charset="0"/>
              </a:rPr>
              <a:t>OKOMICA NA RAVNO ZRCALO</a:t>
            </a:r>
          </a:p>
        </p:txBody>
      </p:sp>
      <p:cxnSp>
        <p:nvCxnSpPr>
          <p:cNvPr id="13" name="Ravni poveznik sa strelicom 12">
            <a:extLst>
              <a:ext uri="{FF2B5EF4-FFF2-40B4-BE49-F238E27FC236}">
                <a16:creationId xmlns:a16="http://schemas.microsoft.com/office/drawing/2014/main" id="{5B5D8116-A54A-4853-9066-6FB01AD0D048}"/>
              </a:ext>
            </a:extLst>
          </p:cNvPr>
          <p:cNvCxnSpPr/>
          <p:nvPr/>
        </p:nvCxnSpPr>
        <p:spPr>
          <a:xfrm flipV="1">
            <a:off x="6096000" y="1424763"/>
            <a:ext cx="3016102" cy="274320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avokutnik 13">
            <a:extLst>
              <a:ext uri="{FF2B5EF4-FFF2-40B4-BE49-F238E27FC236}">
                <a16:creationId xmlns:a16="http://schemas.microsoft.com/office/drawing/2014/main" id="{3FE84F20-AE4A-48B4-BE97-47B12C0A9AC3}"/>
              </a:ext>
            </a:extLst>
          </p:cNvPr>
          <p:cNvSpPr/>
          <p:nvPr/>
        </p:nvSpPr>
        <p:spPr>
          <a:xfrm>
            <a:off x="8525585" y="932038"/>
            <a:ext cx="33473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600" dirty="0">
                <a:solidFill>
                  <a:srgbClr val="00B050"/>
                </a:solidFill>
                <a:latin typeface="Bradley Hand ITC" panose="03070402050302030203" pitchFamily="66" charset="0"/>
              </a:rPr>
              <a:t>ODBIJENA  SVJETLOSNA ZRAKA</a:t>
            </a:r>
            <a:endParaRPr lang="hr-HR" dirty="0">
              <a:solidFill>
                <a:srgbClr val="00B05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7" name="Prostoručno: oblik 16">
            <a:extLst>
              <a:ext uri="{FF2B5EF4-FFF2-40B4-BE49-F238E27FC236}">
                <a16:creationId xmlns:a16="http://schemas.microsoft.com/office/drawing/2014/main" id="{7CA19B9A-ED11-49B2-9754-3BD56C4B5DCC}"/>
              </a:ext>
            </a:extLst>
          </p:cNvPr>
          <p:cNvSpPr/>
          <p:nvPr/>
        </p:nvSpPr>
        <p:spPr>
          <a:xfrm>
            <a:off x="4699591" y="2599976"/>
            <a:ext cx="1396407" cy="262501"/>
          </a:xfrm>
          <a:custGeom>
            <a:avLst/>
            <a:gdLst>
              <a:gd name="connsiteX0" fmla="*/ 0 w 1306955"/>
              <a:gd name="connsiteY0" fmla="*/ 319236 h 329869"/>
              <a:gd name="connsiteX1" fmla="*/ 797442 w 1306955"/>
              <a:gd name="connsiteY1" fmla="*/ 260 h 329869"/>
              <a:gd name="connsiteX2" fmla="*/ 1265274 w 1306955"/>
              <a:gd name="connsiteY2" fmla="*/ 266074 h 329869"/>
              <a:gd name="connsiteX3" fmla="*/ 1254642 w 1306955"/>
              <a:gd name="connsiteY3" fmla="*/ 329869 h 329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6955" h="329869">
                <a:moveTo>
                  <a:pt x="0" y="319236"/>
                </a:moveTo>
                <a:cubicBezTo>
                  <a:pt x="293281" y="164178"/>
                  <a:pt x="586563" y="9120"/>
                  <a:pt x="797442" y="260"/>
                </a:cubicBezTo>
                <a:cubicBezTo>
                  <a:pt x="1008321" y="-8600"/>
                  <a:pt x="1189074" y="211139"/>
                  <a:pt x="1265274" y="266074"/>
                </a:cubicBezTo>
                <a:cubicBezTo>
                  <a:pt x="1341474" y="321009"/>
                  <a:pt x="1298058" y="325439"/>
                  <a:pt x="1254642" y="32986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Prostoručno: oblik 17">
            <a:extLst>
              <a:ext uri="{FF2B5EF4-FFF2-40B4-BE49-F238E27FC236}">
                <a16:creationId xmlns:a16="http://schemas.microsoft.com/office/drawing/2014/main" id="{C9DBA9EF-BE33-4C5C-8DDB-7FFA0B023BCC}"/>
              </a:ext>
            </a:extLst>
          </p:cNvPr>
          <p:cNvSpPr/>
          <p:nvPr/>
        </p:nvSpPr>
        <p:spPr>
          <a:xfrm>
            <a:off x="6095999" y="2558645"/>
            <a:ext cx="1531091" cy="269577"/>
          </a:xfrm>
          <a:custGeom>
            <a:avLst/>
            <a:gdLst>
              <a:gd name="connsiteX0" fmla="*/ 0 w 1306955"/>
              <a:gd name="connsiteY0" fmla="*/ 319236 h 329869"/>
              <a:gd name="connsiteX1" fmla="*/ 797442 w 1306955"/>
              <a:gd name="connsiteY1" fmla="*/ 260 h 329869"/>
              <a:gd name="connsiteX2" fmla="*/ 1265274 w 1306955"/>
              <a:gd name="connsiteY2" fmla="*/ 266074 h 329869"/>
              <a:gd name="connsiteX3" fmla="*/ 1254642 w 1306955"/>
              <a:gd name="connsiteY3" fmla="*/ 329869 h 329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6955" h="329869">
                <a:moveTo>
                  <a:pt x="0" y="319236"/>
                </a:moveTo>
                <a:cubicBezTo>
                  <a:pt x="293281" y="164178"/>
                  <a:pt x="586563" y="9120"/>
                  <a:pt x="797442" y="260"/>
                </a:cubicBezTo>
                <a:cubicBezTo>
                  <a:pt x="1008321" y="-8600"/>
                  <a:pt x="1189074" y="211139"/>
                  <a:pt x="1265274" y="266074"/>
                </a:cubicBezTo>
                <a:cubicBezTo>
                  <a:pt x="1341474" y="321009"/>
                  <a:pt x="1298058" y="325439"/>
                  <a:pt x="1254642" y="32986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398DEB75-B5E3-43ED-95D2-36AAB1877E65}"/>
              </a:ext>
            </a:extLst>
          </p:cNvPr>
          <p:cNvSpPr/>
          <p:nvPr/>
        </p:nvSpPr>
        <p:spPr>
          <a:xfrm>
            <a:off x="5301213" y="2665829"/>
            <a:ext cx="5351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5400" dirty="0">
                <a:solidFill>
                  <a:srgbClr val="FF0000"/>
                </a:solidFill>
              </a:rPr>
              <a:t>α</a:t>
            </a:r>
            <a:r>
              <a:rPr lang="hr-HR" dirty="0">
                <a:solidFill>
                  <a:srgbClr val="FF0000"/>
                </a:solidFill>
              </a:rPr>
              <a:t> </a:t>
            </a:r>
            <a:endParaRPr lang="hr-HR" dirty="0"/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8C939C9E-B07A-4CD0-BCFF-F794674EFE2E}"/>
              </a:ext>
            </a:extLst>
          </p:cNvPr>
          <p:cNvSpPr txBox="1"/>
          <p:nvPr/>
        </p:nvSpPr>
        <p:spPr>
          <a:xfrm>
            <a:off x="6438008" y="2782669"/>
            <a:ext cx="326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>
                <a:solidFill>
                  <a:srgbClr val="FF0000"/>
                </a:solidFill>
              </a:rPr>
              <a:t>β</a:t>
            </a:r>
            <a:endParaRPr lang="hr-HR" sz="3600" b="1" dirty="0">
              <a:solidFill>
                <a:srgbClr val="FF0000"/>
              </a:solidFill>
            </a:endParaRPr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A1BF20AE-F587-411F-994D-00D08D795120}"/>
              </a:ext>
            </a:extLst>
          </p:cNvPr>
          <p:cNvSpPr/>
          <p:nvPr/>
        </p:nvSpPr>
        <p:spPr>
          <a:xfrm>
            <a:off x="4199860" y="4973844"/>
            <a:ext cx="12546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α</a:t>
            </a:r>
            <a:r>
              <a:rPr lang="hr-HR" sz="4000" dirty="0">
                <a:solidFill>
                  <a:srgbClr val="FF0000"/>
                </a:solidFill>
              </a:rPr>
              <a:t>=</a:t>
            </a:r>
            <a:endParaRPr lang="hr-HR" sz="4000" dirty="0"/>
          </a:p>
        </p:txBody>
      </p:sp>
      <p:sp>
        <p:nvSpPr>
          <p:cNvPr id="23" name="Pravokutnik 22">
            <a:extLst>
              <a:ext uri="{FF2B5EF4-FFF2-40B4-BE49-F238E27FC236}">
                <a16:creationId xmlns:a16="http://schemas.microsoft.com/office/drawing/2014/main" id="{A79CF8F2-D743-44C1-8BB1-281CBCD8D078}"/>
              </a:ext>
            </a:extLst>
          </p:cNvPr>
          <p:cNvSpPr/>
          <p:nvPr/>
        </p:nvSpPr>
        <p:spPr>
          <a:xfrm>
            <a:off x="4752061" y="4989233"/>
            <a:ext cx="465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β</a:t>
            </a:r>
            <a:endParaRPr lang="hr-H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10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  <p:bldP spid="14" grpId="0"/>
      <p:bldP spid="17" grpId="0" animBg="1"/>
      <p:bldP spid="18" grpId="0" animBg="1"/>
      <p:bldP spid="19" grpId="0"/>
      <p:bldP spid="20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FD8F2930-0DF6-465F-BFD3-B7CE06563663}"/>
              </a:ext>
            </a:extLst>
          </p:cNvPr>
          <p:cNvSpPr/>
          <p:nvPr/>
        </p:nvSpPr>
        <p:spPr>
          <a:xfrm>
            <a:off x="1311546" y="1057477"/>
            <a:ext cx="885704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FF0000"/>
                </a:solidFill>
              </a:rPr>
              <a:t>α</a:t>
            </a:r>
            <a:r>
              <a:rPr lang="hr-HR" sz="3600" dirty="0">
                <a:solidFill>
                  <a:srgbClr val="FF0000"/>
                </a:solidFill>
              </a:rPr>
              <a:t> –upadni kut</a:t>
            </a:r>
          </a:p>
          <a:p>
            <a:r>
              <a:rPr lang="hr-HR" sz="3600" dirty="0">
                <a:solidFill>
                  <a:srgbClr val="FF0000"/>
                </a:solidFill>
              </a:rPr>
              <a:t>      </a:t>
            </a:r>
            <a:r>
              <a:rPr lang="hr-HR" sz="2800" dirty="0">
                <a:solidFill>
                  <a:srgbClr val="00B0F0"/>
                </a:solidFill>
              </a:rPr>
              <a:t>kut između upadne svjetlosne zrake i okomice na zrcalo</a:t>
            </a:r>
            <a:endParaRPr lang="hr-HR" sz="3600" dirty="0">
              <a:solidFill>
                <a:srgbClr val="00B0F0"/>
              </a:solidFill>
            </a:endParaRPr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4F0BD180-0649-4855-9F13-0C2F05A7D389}"/>
              </a:ext>
            </a:extLst>
          </p:cNvPr>
          <p:cNvSpPr/>
          <p:nvPr/>
        </p:nvSpPr>
        <p:spPr>
          <a:xfrm>
            <a:off x="1311546" y="2581477"/>
            <a:ext cx="903176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FF0000"/>
                </a:solidFill>
              </a:rPr>
              <a:t>β</a:t>
            </a:r>
            <a:r>
              <a:rPr lang="hr-HR" sz="3600" dirty="0">
                <a:solidFill>
                  <a:srgbClr val="FF0000"/>
                </a:solidFill>
              </a:rPr>
              <a:t>–kut odbijanja</a:t>
            </a:r>
          </a:p>
          <a:p>
            <a:r>
              <a:rPr lang="hr-HR" sz="3600" dirty="0">
                <a:solidFill>
                  <a:srgbClr val="FF0000"/>
                </a:solidFill>
              </a:rPr>
              <a:t>      </a:t>
            </a:r>
            <a:r>
              <a:rPr lang="hr-HR" sz="2800" dirty="0">
                <a:solidFill>
                  <a:srgbClr val="00B0F0"/>
                </a:solidFill>
              </a:rPr>
              <a:t>kut između odbijene svjetlosne zrake i okomice na zrcalo</a:t>
            </a:r>
            <a:endParaRPr lang="hr-HR" sz="3600" dirty="0">
              <a:solidFill>
                <a:srgbClr val="00B0F0"/>
              </a:solidFill>
            </a:endParaRP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8A54DE28-918A-4531-A77D-9D088CE86521}"/>
              </a:ext>
            </a:extLst>
          </p:cNvPr>
          <p:cNvSpPr/>
          <p:nvPr/>
        </p:nvSpPr>
        <p:spPr>
          <a:xfrm>
            <a:off x="1486164" y="4626567"/>
            <a:ext cx="100687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 dirty="0">
                <a:latin typeface="Bradley Hand ITC" panose="03070402050302030203" pitchFamily="66" charset="0"/>
              </a:rPr>
              <a:t>ZAKON ODBIJANJA(REFLEKSIJE) SVJETLOSTI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3A0467E1-03A1-4AA4-BEA6-61A970BC324B}"/>
              </a:ext>
            </a:extLst>
          </p:cNvPr>
          <p:cNvSpPr/>
          <p:nvPr/>
        </p:nvSpPr>
        <p:spPr>
          <a:xfrm>
            <a:off x="4708250" y="5431191"/>
            <a:ext cx="8547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α</a:t>
            </a:r>
            <a:r>
              <a:rPr lang="hr-HR" sz="4800" dirty="0">
                <a:solidFill>
                  <a:srgbClr val="FF0000"/>
                </a:solidFill>
              </a:rPr>
              <a:t>=</a:t>
            </a:r>
            <a:endParaRPr lang="hr-HR" sz="4800" dirty="0"/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D01BDEFC-98D6-4D49-A7C8-EFD13899DF7F}"/>
              </a:ext>
            </a:extLst>
          </p:cNvPr>
          <p:cNvSpPr/>
          <p:nvPr/>
        </p:nvSpPr>
        <p:spPr>
          <a:xfrm>
            <a:off x="5428762" y="5431191"/>
            <a:ext cx="5196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β</a:t>
            </a:r>
            <a:endParaRPr lang="hr-HR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906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068AE7DE-7C13-4A9D-8E8C-BA88D169C701}"/>
              </a:ext>
            </a:extLst>
          </p:cNvPr>
          <p:cNvSpPr/>
          <p:nvPr/>
        </p:nvSpPr>
        <p:spPr>
          <a:xfrm>
            <a:off x="232756" y="0"/>
            <a:ext cx="116045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Kada svjetlost padne na neravnu površinu upadni snop svjetlosti reflektira se u svim smjerovima. Svaka se zraka svjetlosti odbija poštujući zakon refleksije pa se odbijena svjetlost širi u različitim smjerovima. Nastaje difuzna svjetlost.</a:t>
            </a:r>
          </a:p>
          <a:p>
            <a:pPr algn="just"/>
            <a:r>
              <a:rPr lang="hr-HR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Difuzno svjetlo omogućava nam da vidimo okolna tijela.</a:t>
            </a:r>
            <a:endParaRPr lang="hr-HR" sz="3600" b="0" i="0" dirty="0">
              <a:solidFill>
                <a:srgbClr val="002060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3" name="Picture 8">
            <a:extLst>
              <a:ext uri="{FF2B5EF4-FFF2-40B4-BE49-F238E27FC236}">
                <a16:creationId xmlns:a16="http://schemas.microsoft.com/office/drawing/2014/main" id="{108E1B81-BD60-42BB-B3E8-E3FA372579E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436" y="3757353"/>
            <a:ext cx="7165571" cy="26434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0029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izika 8 - 5.2 Odbijanje svjetlosti - ravno zrcalo">
            <a:extLst>
              <a:ext uri="{FF2B5EF4-FFF2-40B4-BE49-F238E27FC236}">
                <a16:creationId xmlns:a16="http://schemas.microsoft.com/office/drawing/2014/main" id="{6CAB4867-6903-43D3-9464-4B362B081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615" y="89044"/>
            <a:ext cx="7122385" cy="569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avno zrcalo – Wikipedija">
            <a:extLst>
              <a:ext uri="{FF2B5EF4-FFF2-40B4-BE49-F238E27FC236}">
                <a16:creationId xmlns:a16="http://schemas.microsoft.com/office/drawing/2014/main" id="{C7424F70-C23A-4CC5-911C-45E95ED2E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57" y="89044"/>
            <a:ext cx="4914858" cy="578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F7F50E14-94D1-4C3B-A76C-8048CED27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14046"/>
          </a:xfrm>
        </p:spPr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Kakva je slika u ravnom zrcalu?</a:t>
            </a:r>
            <a:br>
              <a:rPr lang="hr-HR" dirty="0">
                <a:solidFill>
                  <a:srgbClr val="FF0000"/>
                </a:solidFill>
              </a:rPr>
            </a:b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058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B9958DA1-7EEA-4300-AA28-B94D0E3F4D65}"/>
              </a:ext>
            </a:extLst>
          </p:cNvPr>
          <p:cNvSpPr/>
          <p:nvPr/>
        </p:nvSpPr>
        <p:spPr>
          <a:xfrm>
            <a:off x="953193" y="146642"/>
            <a:ext cx="1065137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hr-HR" sz="4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Karakteristike slike u ravnom zrcalu:</a:t>
            </a:r>
            <a:endParaRPr lang="hr-HR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fontAlgn="base">
              <a:spcAft>
                <a:spcPts val="0"/>
              </a:spcAft>
              <a:buFontTx/>
              <a:buChar char="-"/>
            </a:pPr>
            <a:r>
              <a:rPr lang="hr-HR" sz="4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prividna</a:t>
            </a:r>
            <a:r>
              <a:rPr lang="hr-HR" sz="40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(Slika koje daje ravno zrcalo ne postoji stvarno iza zrcala, nego se stvara u oku promatrača.)</a:t>
            </a:r>
          </a:p>
          <a:p>
            <a:pPr marL="571500" indent="-571500" fontAlgn="base">
              <a:spcAft>
                <a:spcPts val="0"/>
              </a:spcAft>
              <a:buFontTx/>
              <a:buChar char="-"/>
            </a:pPr>
            <a:r>
              <a:rPr lang="hr-HR" sz="4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uspravna</a:t>
            </a:r>
            <a:r>
              <a:rPr lang="hr-HR" sz="40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hr-HR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hr-HR" sz="40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hr-HR" sz="4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jednake veličine</a:t>
            </a:r>
            <a:endParaRPr lang="hr-HR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spcAft>
                <a:spcPts val="0"/>
              </a:spcAft>
              <a:buFontTx/>
              <a:buChar char="-"/>
            </a:pPr>
            <a:r>
              <a:rPr lang="hr-HR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slika i predmet jednako su udaljeni od zrcala</a:t>
            </a:r>
          </a:p>
          <a:p>
            <a:pPr>
              <a:spcAft>
                <a:spcPts val="0"/>
              </a:spcAft>
            </a:pPr>
            <a:endParaRPr lang="hr-HR" sz="4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749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366BD090-69EE-4D83-A0C9-2E407576731F}"/>
              </a:ext>
            </a:extLst>
          </p:cNvPr>
          <p:cNvSpPr/>
          <p:nvPr/>
        </p:nvSpPr>
        <p:spPr>
          <a:xfrm>
            <a:off x="737061" y="678518"/>
            <a:ext cx="103354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Poveznice za kviz:</a:t>
            </a:r>
            <a:r>
              <a:rPr lang="hr-HR" sz="3600" dirty="0">
                <a:hlinkClick r:id="rId2"/>
              </a:rPr>
              <a:t>https://www.e-sfera.hr/dodatni-digitalni-sadrzaji/3e2d8e6d-1e48-40bf-939c-ab5500ee3dd8/assets/interactivity/kviz_a/index.html</a:t>
            </a:r>
            <a:r>
              <a:rPr lang="pl-P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r-HR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887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251</Words>
  <Application>Microsoft Office PowerPoint</Application>
  <PresentationFormat>Široki zaslon</PresentationFormat>
  <Paragraphs>29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8" baseType="lpstr">
      <vt:lpstr>Arial</vt:lpstr>
      <vt:lpstr>Bradley Hand ITC</vt:lpstr>
      <vt:lpstr>Calibri</vt:lpstr>
      <vt:lpstr>Calibri Light</vt:lpstr>
      <vt:lpstr>Freestyle Script</vt:lpstr>
      <vt:lpstr>Georgia</vt:lpstr>
      <vt:lpstr>Simpson</vt:lpstr>
      <vt:lpstr>Times New Roman</vt:lpstr>
      <vt:lpstr>Tema sustava Office</vt:lpstr>
      <vt:lpstr>RAVNO ZRCALO-ODBIJANJE SVJETLOSTI </vt:lpstr>
      <vt:lpstr>VRSTE ZRCALA: a) ravno zrcalo b)zakrivljeno( sferno) zrcalo</vt:lpstr>
      <vt:lpstr>Kad svjetlosne zrake dođu do ravnog zrcala odbijaju se od njega pod istim kutom pod kojim su i došle na ravno zrcalo. To je zakon odbijanja ili refleksije svjetlosti.</vt:lpstr>
      <vt:lpstr>PowerPoint prezentacija</vt:lpstr>
      <vt:lpstr>PowerPoint prezentacija</vt:lpstr>
      <vt:lpstr>PowerPoint prezentacija</vt:lpstr>
      <vt:lpstr>Kakva je slika u ravnom zrcalu? 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RAVNO ZRCALO OKOMICA NA RAVNO ZRCALO</dc:title>
  <dc:creator>_Korisnik_</dc:creator>
  <cp:lastModifiedBy>martina.sule@gmail.com</cp:lastModifiedBy>
  <cp:revision>11</cp:revision>
  <dcterms:created xsi:type="dcterms:W3CDTF">2019-05-07T06:17:15Z</dcterms:created>
  <dcterms:modified xsi:type="dcterms:W3CDTF">2021-03-28T11:02:54Z</dcterms:modified>
</cp:coreProperties>
</file>